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99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18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55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28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6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47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74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5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52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10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41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7ED2B-4352-485C-8DFE-7C857D91F53C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00E9E-5C96-440D-A136-E4ADD6A75A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50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1518E6-B9EF-777C-6621-3DAF9F88927B}"/>
              </a:ext>
            </a:extLst>
          </p:cNvPr>
          <p:cNvSpPr txBox="1"/>
          <p:nvPr/>
        </p:nvSpPr>
        <p:spPr>
          <a:xfrm>
            <a:off x="890772" y="3015183"/>
            <a:ext cx="10556950" cy="1055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000" b="1" dirty="0"/>
          </a:p>
          <a:p>
            <a:r>
              <a:rPr kumimoji="1" lang="en-US" altLang="ja-JP" sz="2000" b="1" u="sng" dirty="0"/>
              <a:t>Q1</a:t>
            </a:r>
            <a:r>
              <a:rPr kumimoji="1" lang="ja-JP" altLang="en-US" sz="2000" b="1" u="sng" dirty="0"/>
              <a:t>　ご施設でベッドパンウオッシャーを導入されていますか</a:t>
            </a:r>
            <a:endParaRPr kumimoji="1" lang="en-US" altLang="ja-JP" sz="2000" b="1" u="sng" dirty="0"/>
          </a:p>
          <a:p>
            <a:r>
              <a:rPr kumimoji="1" lang="ja-JP" altLang="en-US" sz="2000" b="1" dirty="0"/>
              <a:t>導入している</a:t>
            </a:r>
            <a:r>
              <a:rPr kumimoji="1" lang="ja-JP" altLang="en-US" sz="2400" b="1" dirty="0"/>
              <a:t>　</a:t>
            </a:r>
            <a:r>
              <a:rPr kumimoji="1" lang="ja-JP" altLang="en-US" sz="2000" b="1" dirty="0"/>
              <a:t>（メーカー名　　　　　　　　　　　　　　　）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導入していない（理由：設備の問題・費用面・必要ない　　　）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en-US" altLang="ja-JP" sz="2000" b="1" u="sng" dirty="0"/>
              <a:t>Q2</a:t>
            </a:r>
            <a:r>
              <a:rPr kumimoji="1" lang="ja-JP" altLang="en-US" sz="2000" b="1" u="sng" dirty="0"/>
              <a:t>　ベッドパンウオッシャーに求める性能・機能・サービスにチェックをお願いします。</a:t>
            </a:r>
            <a:endParaRPr kumimoji="1" lang="en-US" altLang="ja-JP" sz="2000" b="1" u="sng" dirty="0"/>
          </a:p>
          <a:p>
            <a:r>
              <a:rPr kumimoji="1" lang="en-US" altLang="ja-JP" sz="2000" b="1" u="sng" dirty="0"/>
              <a:t>※</a:t>
            </a:r>
            <a:r>
              <a:rPr kumimoji="1" lang="ja-JP" altLang="en-US" sz="2000" b="1" u="sng" dirty="0"/>
              <a:t>複数回答可</a:t>
            </a:r>
            <a:endParaRPr kumimoji="1" lang="en-US" altLang="ja-JP" sz="2000" b="1" u="sng" dirty="0"/>
          </a:p>
          <a:p>
            <a:r>
              <a:rPr kumimoji="1" lang="ja-JP" altLang="en-US" sz="2000" b="1" dirty="0"/>
              <a:t>□消毒性能（</a:t>
            </a:r>
            <a:r>
              <a:rPr kumimoji="1" lang="en-US" altLang="ja-JP" sz="2000" b="1" dirty="0"/>
              <a:t>A0</a:t>
            </a:r>
            <a:r>
              <a:rPr kumimoji="1" lang="ja-JP" altLang="en-US" sz="2000" b="1" dirty="0"/>
              <a:t>値）の高さ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□容器に付着している汚れを落とす洗浄力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□不慣れなスタッフでも迷わず使える使いやすさ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□洗浄時間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□乾燥性能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□他施設の評判の良さ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□１度の工程で洗える洗浄量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□故障の少なさ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□迅速な修理ができるメンテナンス体制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□本体価格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□ランニングコスト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□その他（　　　　　　　　　　　　　　　　　　　）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en-US" altLang="ja-JP" sz="2000" b="1" u="sng" dirty="0"/>
              <a:t>Q3</a:t>
            </a:r>
            <a:r>
              <a:rPr kumimoji="1" lang="ja-JP" altLang="en-US" sz="2000" b="1" u="sng" dirty="0"/>
              <a:t>　ご使用のベッドパンウオッシャーへの不満点にチェックをお願いします。</a:t>
            </a:r>
            <a:endParaRPr kumimoji="1" lang="en-US" altLang="ja-JP" sz="2000" b="1" u="sng" dirty="0"/>
          </a:p>
          <a:p>
            <a:r>
              <a:rPr kumimoji="1" lang="en-US" altLang="ja-JP" sz="2000" b="1" u="sng" dirty="0"/>
              <a:t>※</a:t>
            </a:r>
            <a:r>
              <a:rPr kumimoji="1" lang="ja-JP" altLang="en-US" sz="2000" b="1" u="sng" dirty="0"/>
              <a:t>複数回答可</a:t>
            </a:r>
            <a:endParaRPr kumimoji="1" lang="en-US" altLang="ja-JP" sz="2000" b="1" u="sng" dirty="0"/>
          </a:p>
          <a:p>
            <a:r>
              <a:rPr kumimoji="1" lang="ja-JP" altLang="en-US" sz="2000" b="1" dirty="0"/>
              <a:t>□使用していない・不満はない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□使いにくく操作ミスがある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□洗浄不良が起こる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□洗浄時間が長い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□乾燥性能が悪い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□洗浄量が少ない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□故障が多い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□修理されるまで時間がかかる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□修理費用が高い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□導入後フォローが悪い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□ランニングコストが高い</a:t>
            </a:r>
          </a:p>
          <a:p>
            <a:r>
              <a:rPr kumimoji="1" lang="ja-JP" altLang="en-US" sz="2000" b="1" dirty="0"/>
              <a:t>□その他（　　　　　　　　　　　　　　　　　　　）</a:t>
            </a:r>
            <a:endParaRPr kumimoji="1" lang="en-US" altLang="ja-JP" sz="2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42EA9EE-25F6-EB88-8859-CEA07F504072}"/>
              </a:ext>
            </a:extLst>
          </p:cNvPr>
          <p:cNvSpPr txBox="1"/>
          <p:nvPr/>
        </p:nvSpPr>
        <p:spPr>
          <a:xfrm>
            <a:off x="6315547" y="13648886"/>
            <a:ext cx="5135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アンケートは以上です。ご協力ありがとうございました。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C7A795-290A-07CD-6548-E62F9FB2D535}"/>
              </a:ext>
            </a:extLst>
          </p:cNvPr>
          <p:cNvSpPr txBox="1"/>
          <p:nvPr/>
        </p:nvSpPr>
        <p:spPr>
          <a:xfrm>
            <a:off x="178514" y="336956"/>
            <a:ext cx="7467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ご来場者様 アンケート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162559-B97B-8BB4-CCD1-8C2D9C43B247}"/>
              </a:ext>
            </a:extLst>
          </p:cNvPr>
          <p:cNvSpPr/>
          <p:nvPr/>
        </p:nvSpPr>
        <p:spPr>
          <a:xfrm>
            <a:off x="762000" y="3199177"/>
            <a:ext cx="10539228" cy="10433079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F055CD44-F9E6-4FB7-58C6-2CC90AE01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096421"/>
              </p:ext>
            </p:extLst>
          </p:nvPr>
        </p:nvGraphicFramePr>
        <p:xfrm>
          <a:off x="437118" y="1378817"/>
          <a:ext cx="6828968" cy="15760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76462">
                  <a:extLst>
                    <a:ext uri="{9D8B030D-6E8A-4147-A177-3AD203B41FA5}">
                      <a16:colId xmlns:a16="http://schemas.microsoft.com/office/drawing/2014/main" val="4036149056"/>
                    </a:ext>
                  </a:extLst>
                </a:gridCol>
                <a:gridCol w="5552506">
                  <a:extLst>
                    <a:ext uri="{9D8B030D-6E8A-4147-A177-3AD203B41FA5}">
                      <a16:colId xmlns:a16="http://schemas.microsoft.com/office/drawing/2014/main" val="498352671"/>
                    </a:ext>
                  </a:extLst>
                </a:gridCol>
              </a:tblGrid>
              <a:tr h="525343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ysClr val="windowText" lastClr="000000"/>
                          </a:solidFill>
                        </a:rPr>
                        <a:t>ご施設名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239040"/>
                  </a:ext>
                </a:extLst>
              </a:tr>
              <a:tr h="525343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ysClr val="windowText" lastClr="000000"/>
                          </a:solidFill>
                        </a:rPr>
                        <a:t>お名前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332124"/>
                  </a:ext>
                </a:extLst>
              </a:tr>
              <a:tr h="525343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ysClr val="windowText" lastClr="000000"/>
                          </a:solidFill>
                        </a:rPr>
                        <a:t>ご所属先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ysClr val="windowText" lastClr="000000"/>
                          </a:solidFill>
                        </a:rPr>
                        <a:t>□感染管理専従　□病棟　□中央材料室　□その他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095431"/>
                  </a:ext>
                </a:extLst>
              </a:tr>
            </a:tbl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AD86739-6A53-FA9F-729C-0A3494A7A58C}"/>
              </a:ext>
            </a:extLst>
          </p:cNvPr>
          <p:cNvSpPr/>
          <p:nvPr/>
        </p:nvSpPr>
        <p:spPr>
          <a:xfrm>
            <a:off x="7401827" y="286157"/>
            <a:ext cx="4045895" cy="274489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</a:rPr>
              <a:t>御名刺　貼付枠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C85F56F-4453-5367-84D1-E5C88E71041C}"/>
              </a:ext>
            </a:extLst>
          </p:cNvPr>
          <p:cNvSpPr/>
          <p:nvPr/>
        </p:nvSpPr>
        <p:spPr>
          <a:xfrm>
            <a:off x="762000" y="13956632"/>
            <a:ext cx="10539228" cy="21744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F01917-3197-E34F-F71C-B34C011CD029}"/>
              </a:ext>
            </a:extLst>
          </p:cNvPr>
          <p:cNvSpPr txBox="1"/>
          <p:nvPr/>
        </p:nvSpPr>
        <p:spPr>
          <a:xfrm>
            <a:off x="890772" y="14032248"/>
            <a:ext cx="55499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i="0" u="none" strike="noStrike" baseline="0" dirty="0">
                <a:solidFill>
                  <a:srgbClr val="000000"/>
                </a:solidFill>
                <a:latin typeface="+mn-ea"/>
              </a:rPr>
              <a:t>アンケートをお持ち頂いた方に抽選で、 </a:t>
            </a:r>
          </a:p>
          <a:p>
            <a:r>
              <a:rPr lang="ja-JP" altLang="en-US" b="1" i="0" u="none" strike="noStrike" baseline="0" dirty="0">
                <a:solidFill>
                  <a:srgbClr val="000000"/>
                </a:solidFill>
                <a:latin typeface="+mn-ea"/>
              </a:rPr>
              <a:t>「一澤信三郎帆布のショルダーバック小」</a:t>
            </a:r>
            <a:endParaRPr lang="en-US" altLang="ja-JP" b="1" i="0" u="none" strike="noStrike" baseline="0" dirty="0">
              <a:solidFill>
                <a:srgbClr val="000000"/>
              </a:solidFill>
              <a:latin typeface="+mn-ea"/>
            </a:endParaRPr>
          </a:p>
          <a:p>
            <a:r>
              <a:rPr lang="ja-JP" altLang="en-US" b="1" i="0" u="none" strike="noStrike" baseline="0" dirty="0">
                <a:solidFill>
                  <a:srgbClr val="000000"/>
                </a:solidFill>
                <a:latin typeface="+mn-ea"/>
              </a:rPr>
              <a:t>「</a:t>
            </a:r>
            <a:r>
              <a:rPr lang="en-US" altLang="ja-JP" b="1" i="0" u="none" strike="noStrike" baseline="0" dirty="0">
                <a:solidFill>
                  <a:srgbClr val="000000"/>
                </a:solidFill>
                <a:latin typeface="+mn-ea"/>
              </a:rPr>
              <a:t>seisuke88</a:t>
            </a:r>
            <a:r>
              <a:rPr lang="ja-JP" altLang="en-US" b="1" i="0" u="none" strike="noStrike" baseline="0" dirty="0">
                <a:solidFill>
                  <a:srgbClr val="000000"/>
                </a:solidFill>
                <a:latin typeface="+mn-ea"/>
              </a:rPr>
              <a:t>のがま口コスメポーチ」</a:t>
            </a:r>
            <a:endParaRPr lang="en-US" altLang="ja-JP" b="1" dirty="0">
              <a:solidFill>
                <a:srgbClr val="000000"/>
              </a:solidFill>
              <a:latin typeface="+mn-ea"/>
            </a:endParaRPr>
          </a:p>
          <a:p>
            <a:r>
              <a:rPr lang="ja-JP" altLang="en-US" b="1" i="0" u="none" strike="noStrike" baseline="0" dirty="0">
                <a:solidFill>
                  <a:srgbClr val="000000"/>
                </a:solidFill>
                <a:latin typeface="+mn-ea"/>
              </a:rPr>
              <a:t>いずれかを</a:t>
            </a:r>
            <a:r>
              <a:rPr lang="en-US" altLang="ja-JP" b="1" i="0" u="none" strike="noStrike" baseline="0" dirty="0">
                <a:solidFill>
                  <a:srgbClr val="FF0000"/>
                </a:solidFill>
                <a:latin typeface="+mn-ea"/>
              </a:rPr>
              <a:t>10</a:t>
            </a:r>
            <a:r>
              <a:rPr lang="ja-JP" altLang="en-US" b="1" i="0" u="none" strike="noStrike" baseline="0" dirty="0">
                <a:solidFill>
                  <a:srgbClr val="FF0000"/>
                </a:solidFill>
                <a:latin typeface="+mn-ea"/>
              </a:rPr>
              <a:t>名様にプレゼント</a:t>
            </a:r>
            <a:r>
              <a:rPr lang="ja-JP" altLang="en-US" b="1" i="0" u="none" strike="noStrike" baseline="0" dirty="0">
                <a:solidFill>
                  <a:srgbClr val="000000"/>
                </a:solidFill>
                <a:latin typeface="+mn-ea"/>
              </a:rPr>
              <a:t>致します。</a:t>
            </a:r>
            <a:endParaRPr lang="en-US" altLang="ja-JP" b="1" i="0" u="none" strike="noStrike" baseline="0" dirty="0">
              <a:solidFill>
                <a:srgbClr val="00000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0000"/>
                </a:solidFill>
                <a:latin typeface="+mn-ea"/>
              </a:rPr>
              <a:t>ご希望の商品に☑を入れて当日こちらのアンケートに回答いただいた用紙をお持ちください。</a:t>
            </a:r>
            <a:endParaRPr lang="en-US" altLang="ja-JP" b="1" dirty="0">
              <a:solidFill>
                <a:srgbClr val="000000"/>
              </a:solidFill>
              <a:latin typeface="+mn-ea"/>
            </a:endParaRPr>
          </a:p>
          <a:p>
            <a:r>
              <a:rPr lang="ja-JP" altLang="en-US" b="1" i="0" u="none" strike="noStrike" baseline="0" dirty="0">
                <a:solidFill>
                  <a:srgbClr val="000000"/>
                </a:solidFill>
                <a:latin typeface="+mn-ea"/>
              </a:rPr>
              <a:t>抽選結果は後日のお知らせとなります。 </a:t>
            </a:r>
            <a:endParaRPr lang="ja-JP" altLang="en-US" b="1" dirty="0">
              <a:latin typeface="+mn-ea"/>
            </a:endParaRPr>
          </a:p>
        </p:txBody>
      </p:sp>
      <p:pic>
        <p:nvPicPr>
          <p:cNvPr id="7" name="図 6" descr="テーブル, 座る, ボックス, ケーキ が含まれている画像&#10;&#10;自動的に生成された説明">
            <a:extLst>
              <a:ext uri="{FF2B5EF4-FFF2-40B4-BE49-F238E27FC236}">
                <a16:creationId xmlns:a16="http://schemas.microsoft.com/office/drawing/2014/main" id="{C4968435-D5D8-D2CD-DF5F-BC28DDC38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033" y="14089299"/>
            <a:ext cx="1564844" cy="1575767"/>
          </a:xfrm>
          <a:prstGeom prst="rect">
            <a:avLst/>
          </a:prstGeom>
        </p:spPr>
      </p:pic>
      <p:pic>
        <p:nvPicPr>
          <p:cNvPr id="8" name="図 7" descr="吊るす, 部屋 が含まれている画像&#10;&#10;自動的に生成された説明">
            <a:extLst>
              <a:ext uri="{FF2B5EF4-FFF2-40B4-BE49-F238E27FC236}">
                <a16:creationId xmlns:a16="http://schemas.microsoft.com/office/drawing/2014/main" id="{B5CF5ABD-2C8B-0BB0-CBC0-D4256904A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590" y="14089299"/>
            <a:ext cx="1269664" cy="157576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9402FE-AEEC-9828-CA51-701D11B83846}"/>
              </a:ext>
            </a:extLst>
          </p:cNvPr>
          <p:cNvSpPr txBox="1"/>
          <p:nvPr/>
        </p:nvSpPr>
        <p:spPr>
          <a:xfrm>
            <a:off x="7109347" y="15700155"/>
            <a:ext cx="14862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b="1" i="0" u="none" strike="noStrike" baseline="0" dirty="0">
                <a:solidFill>
                  <a:srgbClr val="000000"/>
                </a:solidFill>
                <a:latin typeface="+mn-ea"/>
              </a:rPr>
              <a:t>一澤信三郎帆布の</a:t>
            </a:r>
            <a:endParaRPr lang="en-US" altLang="ja-JP" sz="1100" b="1" i="0" u="none" strike="noStrike" baseline="0" dirty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1100" b="1" i="0" u="none" strike="noStrike" baseline="0" dirty="0">
                <a:solidFill>
                  <a:srgbClr val="000000"/>
                </a:solidFill>
                <a:latin typeface="+mn-ea"/>
              </a:rPr>
              <a:t>ショルダーバック小</a:t>
            </a:r>
            <a:endParaRPr lang="ja-JP" altLang="en-US" sz="11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5A7298-D15D-7BF4-5F9D-ADAA481AC1FF}"/>
              </a:ext>
            </a:extLst>
          </p:cNvPr>
          <p:cNvSpPr txBox="1"/>
          <p:nvPr/>
        </p:nvSpPr>
        <p:spPr>
          <a:xfrm>
            <a:off x="9254693" y="15700155"/>
            <a:ext cx="14862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1" i="0" u="none" strike="noStrike" baseline="0" dirty="0">
                <a:solidFill>
                  <a:srgbClr val="000000"/>
                </a:solidFill>
                <a:latin typeface="+mn-ea"/>
              </a:rPr>
              <a:t>seisuke88</a:t>
            </a:r>
            <a:r>
              <a:rPr lang="ja-JP" altLang="en-US" sz="1100" b="1" i="0" u="none" strike="noStrike" baseline="0" dirty="0">
                <a:solidFill>
                  <a:srgbClr val="000000"/>
                </a:solidFill>
                <a:latin typeface="+mn-ea"/>
              </a:rPr>
              <a:t>のがま口コスメポーチ</a:t>
            </a:r>
            <a:endParaRPr lang="ja-JP" altLang="en-US" sz="11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D956BCB-9F57-233A-8981-BD5D4313E02C}"/>
              </a:ext>
            </a:extLst>
          </p:cNvPr>
          <p:cNvSpPr txBox="1"/>
          <p:nvPr/>
        </p:nvSpPr>
        <p:spPr>
          <a:xfrm>
            <a:off x="8907660" y="15689454"/>
            <a:ext cx="520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i="0" u="none" strike="noStrike" baseline="0" dirty="0">
                <a:solidFill>
                  <a:srgbClr val="000000"/>
                </a:solidFill>
                <a:latin typeface="+mn-ea"/>
              </a:rPr>
              <a:t>□</a:t>
            </a:r>
            <a:endParaRPr lang="ja-JP" altLang="en-US" sz="24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BB8914-A4F1-01C1-3D7A-C0A95B0D8455}"/>
              </a:ext>
            </a:extLst>
          </p:cNvPr>
          <p:cNvSpPr txBox="1"/>
          <p:nvPr/>
        </p:nvSpPr>
        <p:spPr>
          <a:xfrm>
            <a:off x="6793510" y="15689454"/>
            <a:ext cx="520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i="0" u="none" strike="noStrike" baseline="0" dirty="0">
                <a:solidFill>
                  <a:srgbClr val="000000"/>
                </a:solidFill>
                <a:latin typeface="+mn-ea"/>
              </a:rPr>
              <a:t>□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6191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148</TotalTime>
  <Words>300</Words>
  <Application>Microsoft Office PowerPoint</Application>
  <PresentationFormat>ユーザー設定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社員 １</dc:creator>
  <cp:lastModifiedBy>OGWPC-D114</cp:lastModifiedBy>
  <cp:revision>8</cp:revision>
  <dcterms:created xsi:type="dcterms:W3CDTF">2023-06-01T14:00:40Z</dcterms:created>
  <dcterms:modified xsi:type="dcterms:W3CDTF">2023-06-22T01:04:16Z</dcterms:modified>
</cp:coreProperties>
</file>